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</p:sldMasterIdLst>
  <p:notesMasterIdLst>
    <p:notesMasterId r:id="rId23"/>
  </p:notesMasterIdLst>
  <p:sldIdLst>
    <p:sldId id="256" r:id="rId2"/>
    <p:sldId id="283" r:id="rId3"/>
    <p:sldId id="293" r:id="rId4"/>
    <p:sldId id="282" r:id="rId5"/>
    <p:sldId id="258" r:id="rId6"/>
    <p:sldId id="287" r:id="rId7"/>
    <p:sldId id="281" r:id="rId8"/>
    <p:sldId id="284" r:id="rId9"/>
    <p:sldId id="257" r:id="rId10"/>
    <p:sldId id="264" r:id="rId11"/>
    <p:sldId id="261" r:id="rId12"/>
    <p:sldId id="286" r:id="rId13"/>
    <p:sldId id="288" r:id="rId14"/>
    <p:sldId id="285" r:id="rId15"/>
    <p:sldId id="290" r:id="rId16"/>
    <p:sldId id="291" r:id="rId17"/>
    <p:sldId id="292" r:id="rId18"/>
    <p:sldId id="295" r:id="rId19"/>
    <p:sldId id="289" r:id="rId20"/>
    <p:sldId id="276" r:id="rId21"/>
    <p:sldId id="269" r:id="rId22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B9A586E-3162-4C87-9E24-96055EF624AE}">
          <p14:sldIdLst>
            <p14:sldId id="256"/>
            <p14:sldId id="283"/>
            <p14:sldId id="293"/>
            <p14:sldId id="282"/>
            <p14:sldId id="258"/>
            <p14:sldId id="287"/>
            <p14:sldId id="281"/>
            <p14:sldId id="284"/>
            <p14:sldId id="257"/>
            <p14:sldId id="264"/>
            <p14:sldId id="261"/>
            <p14:sldId id="286"/>
            <p14:sldId id="288"/>
            <p14:sldId id="285"/>
            <p14:sldId id="290"/>
            <p14:sldId id="291"/>
            <p14:sldId id="292"/>
            <p14:sldId id="295"/>
            <p14:sldId id="289"/>
          </p14:sldIdLst>
        </p14:section>
        <p14:section name="Sekcja bez tytułu" id="{94AD3D72-746E-436B-852B-BC23702773B6}">
          <p14:sldIdLst>
            <p14:sldId id="27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F891-DC80-4141-9BED-6131A5095EDD}" type="datetimeFigureOut">
              <a:rPr lang="pl-PL" smtClean="0"/>
              <a:t>25.09.2020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65CD0-A134-4F8A-AEEE-EE003ADF0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42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65CD0-A134-4F8A-AEEE-EE003ADF06F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31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65CD0-A134-4F8A-AEEE-EE003ADF06F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52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65CD0-A134-4F8A-AEEE-EE003ADF06F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985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65CD0-A134-4F8A-AEEE-EE003ADF06F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099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65CD0-A134-4F8A-AEEE-EE003ADF06F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59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865CD0-A134-4F8A-AEEE-EE003ADF06F8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5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91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13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285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83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0419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1040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931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53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508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69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13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534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472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25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489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8D67A10-AA55-4A73-B750-156AEDCF9C70}" type="datetime">
              <a:rPr lang="pl-PL" sz="900" b="0" strike="noStrike" spc="-1" smtClean="0">
                <a:solidFill>
                  <a:srgbClr val="8B8B8B"/>
                </a:solidFill>
                <a:latin typeface="Trebuchet MS"/>
              </a:rPr>
              <a:t>25.09.2020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341CC92-2941-4860-8498-E4B29C0099A7}" type="slidenum">
              <a:rPr lang="pl-PL" sz="900" b="0" strike="noStrike" spc="-1" smtClean="0">
                <a:solidFill>
                  <a:srgbClr val="E48312"/>
                </a:solidFill>
                <a:latin typeface="Trebuchet MS"/>
              </a:rPr>
              <a:t>‹#›</a:t>
            </a:fld>
            <a:endParaRPr lang="pl-PL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3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-153099" y="2447525"/>
            <a:ext cx="10429252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sz="4000" b="0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Oferta</a:t>
            </a:r>
            <a:r>
              <a:rPr lang="en-US" sz="4000" b="0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  <a:r>
              <a:rPr lang="en-US" sz="4000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Centrum </a:t>
            </a:r>
            <a:r>
              <a:rPr lang="en-US" sz="4000" b="0" i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Rozwoju</a:t>
            </a:r>
            <a:r>
              <a:rPr lang="en-US" sz="4000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  <a:r>
              <a:rPr lang="en-US" sz="4000" b="0" i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Inicjatyw</a:t>
            </a:r>
            <a:r>
              <a:rPr lang="en-US" sz="4000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  <a:r>
              <a:rPr lang="en-US" sz="4000" b="0" i="1" strike="noStrike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Społecznych</a:t>
            </a:r>
            <a:r>
              <a:rPr lang="en-US" sz="4000" b="0" i="1" strike="noStrike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  <a:r>
              <a:rPr lang="en-US" sz="4000" b="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CRIS</a:t>
            </a:r>
            <a:endParaRPr lang="pl-PL" sz="4000" spc="-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70000"/>
              </a:lnSpc>
            </a:pPr>
            <a:r>
              <a:rPr lang="pl-PL" sz="4000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w ramach Programu </a:t>
            </a:r>
            <a:r>
              <a:rPr lang="pl-PL" sz="4000" b="0" i="1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Korpus Solidarności</a:t>
            </a:r>
            <a:endParaRPr lang="en-US" sz="4000" b="0" i="1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>
                <a:solidFill>
                  <a:srgbClr val="E48312"/>
                </a:solidFill>
              </a:rPr>
              <a:t>Spotkania dla uczniów szkół (głównie średnich lub ostatnich klas szkół </a:t>
            </a:r>
            <a:r>
              <a:rPr lang="pl-PL" sz="3600" spc="-1" dirty="0" smtClean="0">
                <a:solidFill>
                  <a:srgbClr val="E48312"/>
                </a:solidFill>
              </a:rPr>
              <a:t>podstawowych)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77160" y="2864880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Przedstawienie oferty programu </a:t>
            </a:r>
            <a:r>
              <a:rPr lang="pl-PL" sz="1600" i="1" spc="-1" dirty="0">
                <a:solidFill>
                  <a:srgbClr val="404040"/>
                </a:solidFill>
              </a:rPr>
              <a:t>Korpusu Solidarności </a:t>
            </a:r>
            <a:r>
              <a:rPr lang="pl-PL" sz="1600" spc="-1" dirty="0">
                <a:solidFill>
                  <a:srgbClr val="404040"/>
                </a:solidFill>
              </a:rPr>
              <a:t>- zasad i korzyści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Dyskusja - czym </a:t>
            </a:r>
            <a:r>
              <a:rPr lang="pl-PL" sz="1600" spc="-1" dirty="0">
                <a:solidFill>
                  <a:srgbClr val="404040"/>
                </a:solidFill>
              </a:rPr>
              <a:t>jest wolontariat dla młodych </a:t>
            </a:r>
            <a:r>
              <a:rPr lang="pl-PL" sz="1600" spc="-1" dirty="0" smtClean="0">
                <a:solidFill>
                  <a:srgbClr val="404040"/>
                </a:solidFill>
              </a:rPr>
              <a:t>ludzi?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Jak promować wolontariat wśród rówieśników i </a:t>
            </a:r>
            <a:r>
              <a:rPr lang="pl-PL" sz="1600" spc="-1" dirty="0">
                <a:solidFill>
                  <a:srgbClr val="404040"/>
                </a:solidFill>
              </a:rPr>
              <a:t>osób starszych w </a:t>
            </a:r>
            <a:r>
              <a:rPr lang="pl-PL" sz="1600" spc="-1" dirty="0" smtClean="0">
                <a:solidFill>
                  <a:srgbClr val="404040"/>
                </a:solidFill>
              </a:rPr>
              <a:t>mojej okolicy?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Wolontariat </a:t>
            </a:r>
            <a:r>
              <a:rPr lang="pl-PL" sz="1600" spc="-1" dirty="0">
                <a:solidFill>
                  <a:srgbClr val="404040"/>
                </a:solidFill>
              </a:rPr>
              <a:t>– czym jest i jaki jest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Gdzie mogę być wolontariuszem </a:t>
            </a:r>
          </a:p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 smtClean="0">
                <a:solidFill>
                  <a:srgbClr val="404040"/>
                </a:solidFill>
              </a:rPr>
              <a:t>Czas </a:t>
            </a:r>
            <a:r>
              <a:rPr lang="pl-PL" sz="1600" spc="-1" dirty="0">
                <a:solidFill>
                  <a:srgbClr val="404040"/>
                </a:solidFill>
              </a:rPr>
              <a:t>trwania: </a:t>
            </a:r>
            <a:r>
              <a:rPr lang="pl-PL" sz="1600" spc="-1" dirty="0" smtClean="0">
                <a:solidFill>
                  <a:srgbClr val="404040"/>
                </a:solidFill>
              </a:rPr>
              <a:t>2 godziny </a:t>
            </a:r>
            <a:r>
              <a:rPr lang="pl-PL" sz="1600" spc="-1" dirty="0">
                <a:solidFill>
                  <a:srgbClr val="404040"/>
                </a:solidFill>
              </a:rPr>
              <a:t>lekcyjne</a:t>
            </a:r>
            <a:endParaRPr lang="en-US" sz="16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508432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1E29B70E-FDD7-4F96-BA07-CE91C1F515C2}"/>
              </a:ext>
            </a:extLst>
          </p:cNvPr>
          <p:cNvSpPr txBox="1"/>
          <p:nvPr/>
        </p:nvSpPr>
        <p:spPr>
          <a:xfrm>
            <a:off x="677160" y="1269720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endParaRPr lang="pl-PL" sz="1600" b="1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endParaRPr lang="pl-PL" sz="1600" b="1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endParaRPr lang="en-US" sz="1600" b="1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endParaRPr lang="pl-PL" sz="1600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endParaRPr lang="pl-PL" sz="1600" spc="-1" dirty="0">
              <a:solidFill>
                <a:srgbClr val="40404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997407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>
                <a:solidFill>
                  <a:srgbClr val="E48312"/>
                </a:solidFill>
              </a:rPr>
              <a:t>Szkolenie </a:t>
            </a:r>
            <a:r>
              <a:rPr lang="pl-PL" sz="3600" spc="-1" dirty="0" smtClean="0">
                <a:solidFill>
                  <a:srgbClr val="E48312"/>
                </a:solidFill>
              </a:rPr>
              <a:t>podstawowe </a:t>
            </a:r>
          </a:p>
          <a:p>
            <a:pPr>
              <a:lnSpc>
                <a:spcPct val="100000"/>
              </a:lnSpc>
            </a:pPr>
            <a:r>
              <a:rPr lang="pl-PL" sz="3600" spc="-1" dirty="0" smtClean="0">
                <a:solidFill>
                  <a:srgbClr val="E48312"/>
                </a:solidFill>
              </a:rPr>
              <a:t>dla </a:t>
            </a:r>
            <a:r>
              <a:rPr lang="pl-PL" sz="3600" spc="-1" dirty="0">
                <a:solidFill>
                  <a:srgbClr val="E48312"/>
                </a:solidFill>
              </a:rPr>
              <a:t>koordynatorów wolontariatu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77160" y="2458480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Jak </a:t>
            </a:r>
            <a:r>
              <a:rPr lang="pl-PL" sz="1600" spc="-1" dirty="0">
                <a:solidFill>
                  <a:srgbClr val="404040"/>
                </a:solidFill>
              </a:rPr>
              <a:t>przygotować organizację na współpracę z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wolontariuszami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Jak współpracować z wolontariuszami zgodnie </a:t>
            </a:r>
            <a:r>
              <a:rPr lang="pl-PL" sz="1600" spc="-1" dirty="0">
                <a:solidFill>
                  <a:srgbClr val="404040"/>
                </a:solidFill>
              </a:rPr>
              <a:t>z </a:t>
            </a:r>
            <a:r>
              <a:rPr lang="pl-PL" sz="1600" spc="-1" dirty="0" smtClean="0">
                <a:solidFill>
                  <a:srgbClr val="404040"/>
                </a:solidFill>
              </a:rPr>
              <a:t>prawem</a:t>
            </a:r>
            <a:endParaRPr lang="pl-PL" sz="1600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Jak </a:t>
            </a:r>
            <a:r>
              <a:rPr lang="pl-PL" sz="1600" spc="-1" dirty="0">
                <a:solidFill>
                  <a:srgbClr val="404040"/>
                </a:solidFill>
              </a:rPr>
              <a:t>rekrutować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wolontariuszy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Motywacja wolontariuszy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Przygotowanie oferty wolontariatu</a:t>
            </a:r>
          </a:p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 smtClean="0">
                <a:solidFill>
                  <a:srgbClr val="404040"/>
                </a:solidFill>
              </a:rPr>
              <a:t>Czas </a:t>
            </a:r>
            <a:r>
              <a:rPr lang="pl-PL" sz="1600" spc="-1" dirty="0">
                <a:solidFill>
                  <a:srgbClr val="404040"/>
                </a:solidFill>
              </a:rPr>
              <a:t>trwania: ok. </a:t>
            </a:r>
            <a:r>
              <a:rPr lang="pl-PL" sz="1600" spc="-1" dirty="0" smtClean="0">
                <a:solidFill>
                  <a:srgbClr val="404040"/>
                </a:solidFill>
              </a:rPr>
              <a:t>6 godzin zegarowych</a:t>
            </a:r>
            <a:endParaRPr lang="pl-PL" sz="1600" spc="-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60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997407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>
                <a:solidFill>
                  <a:srgbClr val="E48312"/>
                </a:solidFill>
              </a:rPr>
              <a:t>Szkolenia </a:t>
            </a:r>
            <a:r>
              <a:rPr lang="pl-PL" sz="3600" spc="-1" dirty="0" smtClean="0">
                <a:solidFill>
                  <a:srgbClr val="E48312"/>
                </a:solidFill>
              </a:rPr>
              <a:t>zaawansowane dla </a:t>
            </a:r>
            <a:r>
              <a:rPr lang="pl-PL" sz="3600" spc="-1" dirty="0">
                <a:solidFill>
                  <a:srgbClr val="E48312"/>
                </a:solidFill>
              </a:rPr>
              <a:t>koordynatorów wolontariatu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77160" y="2975716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Długoterminowa współpraca </a:t>
            </a:r>
            <a:r>
              <a:rPr lang="pl-PL" sz="1600" spc="-1" dirty="0">
                <a:solidFill>
                  <a:srgbClr val="404040"/>
                </a:solidFill>
              </a:rPr>
              <a:t>z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wolontariuszami</a:t>
            </a:r>
            <a:endParaRPr lang="pl-PL" sz="1600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Jak skutecznie motywować 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Pozyskiwanie </a:t>
            </a:r>
            <a:r>
              <a:rPr lang="pl-PL" sz="1600" spc="-1" dirty="0">
                <a:solidFill>
                  <a:srgbClr val="404040"/>
                </a:solidFill>
              </a:rPr>
              <a:t>nowych </a:t>
            </a:r>
            <a:r>
              <a:rPr lang="pl-PL" sz="1600" spc="-1" dirty="0" smtClean="0">
                <a:solidFill>
                  <a:srgbClr val="404040"/>
                </a:solidFill>
              </a:rPr>
              <a:t>osób</a:t>
            </a:r>
            <a:r>
              <a:rPr lang="pl-PL" sz="1600" spc="-1" dirty="0">
                <a:solidFill>
                  <a:srgbClr val="404040"/>
                </a:solidFill>
              </a:rPr>
              <a:t> </a:t>
            </a:r>
            <a:r>
              <a:rPr lang="pl-PL" sz="1600" spc="-1" dirty="0" smtClean="0">
                <a:solidFill>
                  <a:srgbClr val="404040"/>
                </a:solidFill>
              </a:rPr>
              <a:t>do zespołu wolontariuszy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O</a:t>
            </a:r>
            <a:r>
              <a:rPr lang="pl-PL" sz="1600" spc="-1" dirty="0" smtClean="0">
                <a:solidFill>
                  <a:srgbClr val="404040"/>
                </a:solidFill>
              </a:rPr>
              <a:t>dkrywanie </a:t>
            </a:r>
            <a:r>
              <a:rPr lang="pl-PL" sz="1600" spc="-1" dirty="0">
                <a:solidFill>
                  <a:srgbClr val="404040"/>
                </a:solidFill>
              </a:rPr>
              <a:t>mocnych stron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wolontariuszy</a:t>
            </a:r>
          </a:p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 smtClean="0">
                <a:solidFill>
                  <a:srgbClr val="404040"/>
                </a:solidFill>
              </a:rPr>
              <a:t>Czas </a:t>
            </a:r>
            <a:r>
              <a:rPr lang="pl-PL" sz="1600" spc="-1" dirty="0">
                <a:solidFill>
                  <a:srgbClr val="404040"/>
                </a:solidFill>
              </a:rPr>
              <a:t>trwania: ok. </a:t>
            </a:r>
            <a:r>
              <a:rPr lang="pl-PL" sz="1600" spc="-1" dirty="0" smtClean="0">
                <a:solidFill>
                  <a:srgbClr val="404040"/>
                </a:solidFill>
              </a:rPr>
              <a:t>3 godziny zegarowe</a:t>
            </a:r>
            <a:endParaRPr lang="pl-PL" sz="1600" spc="-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76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997407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>
                <a:solidFill>
                  <a:srgbClr val="E48312"/>
                </a:solidFill>
              </a:rPr>
              <a:t>Szkolenia dla nauczycieli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77160" y="3086553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Długoterminowa współpraca </a:t>
            </a:r>
            <a:r>
              <a:rPr lang="pl-PL" sz="1600" spc="-1" dirty="0">
                <a:solidFill>
                  <a:srgbClr val="404040"/>
                </a:solidFill>
              </a:rPr>
              <a:t>z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wolontariuszami</a:t>
            </a:r>
            <a:endParaRPr lang="pl-PL" sz="1600" spc="-1" dirty="0">
              <a:solidFill>
                <a:srgbClr val="404040"/>
              </a:solidFill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Jak skutecznie motywować 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Pozyskiwanie </a:t>
            </a:r>
            <a:r>
              <a:rPr lang="pl-PL" sz="1600" spc="-1" dirty="0">
                <a:solidFill>
                  <a:srgbClr val="404040"/>
                </a:solidFill>
              </a:rPr>
              <a:t>nowych </a:t>
            </a:r>
            <a:r>
              <a:rPr lang="pl-PL" sz="1600" spc="-1" dirty="0" smtClean="0">
                <a:solidFill>
                  <a:srgbClr val="404040"/>
                </a:solidFill>
              </a:rPr>
              <a:t>osób</a:t>
            </a:r>
            <a:r>
              <a:rPr lang="pl-PL" sz="1600" spc="-1" dirty="0">
                <a:solidFill>
                  <a:srgbClr val="404040"/>
                </a:solidFill>
              </a:rPr>
              <a:t> </a:t>
            </a:r>
            <a:r>
              <a:rPr lang="pl-PL" sz="1600" spc="-1" dirty="0" smtClean="0">
                <a:solidFill>
                  <a:srgbClr val="404040"/>
                </a:solidFill>
              </a:rPr>
              <a:t>do zespołu wolontariuszy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O</a:t>
            </a:r>
            <a:r>
              <a:rPr lang="pl-PL" sz="1600" spc="-1" dirty="0" smtClean="0">
                <a:solidFill>
                  <a:srgbClr val="404040"/>
                </a:solidFill>
              </a:rPr>
              <a:t>dkrywanie </a:t>
            </a:r>
            <a:r>
              <a:rPr lang="pl-PL" sz="1600" spc="-1" dirty="0">
                <a:solidFill>
                  <a:srgbClr val="404040"/>
                </a:solidFill>
              </a:rPr>
              <a:t>mocnych stron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wolontariuszy</a:t>
            </a:r>
          </a:p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 smtClean="0">
                <a:solidFill>
                  <a:srgbClr val="404040"/>
                </a:solidFill>
              </a:rPr>
              <a:t>Czas </a:t>
            </a:r>
            <a:r>
              <a:rPr lang="pl-PL" sz="1600" spc="-1" dirty="0">
                <a:solidFill>
                  <a:srgbClr val="404040"/>
                </a:solidFill>
              </a:rPr>
              <a:t>trwania: ok. </a:t>
            </a:r>
            <a:r>
              <a:rPr lang="pl-PL" sz="1600" spc="-1" dirty="0" smtClean="0">
                <a:solidFill>
                  <a:srgbClr val="404040"/>
                </a:solidFill>
              </a:rPr>
              <a:t>3 godziny zegarowe</a:t>
            </a:r>
            <a:endParaRPr lang="pl-PL" sz="1600" spc="-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2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582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31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997407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 smtClean="0">
                <a:solidFill>
                  <a:srgbClr val="E48312"/>
                </a:solidFill>
              </a:rPr>
              <a:t>Spotkania i debaty na temat  </a:t>
            </a:r>
            <a:r>
              <a:rPr lang="pl-PL" sz="3600" spc="-1" dirty="0">
                <a:solidFill>
                  <a:srgbClr val="E48312"/>
                </a:solidFill>
              </a:rPr>
              <a:t>wolontariatu </a:t>
            </a:r>
            <a:r>
              <a:rPr lang="pl-PL" sz="3600" spc="-1" dirty="0" smtClean="0">
                <a:solidFill>
                  <a:srgbClr val="E48312"/>
                </a:solidFill>
              </a:rPr>
              <a:t>dla </a:t>
            </a:r>
            <a:r>
              <a:rPr lang="pl-PL" sz="3600" spc="-1" dirty="0">
                <a:solidFill>
                  <a:srgbClr val="E48312"/>
                </a:solidFill>
              </a:rPr>
              <a:t>koordynatorów, </a:t>
            </a:r>
            <a:r>
              <a:rPr lang="pl-PL" sz="3600" spc="-1" dirty="0" smtClean="0">
                <a:solidFill>
                  <a:srgbClr val="E48312"/>
                </a:solidFill>
              </a:rPr>
              <a:t>organizacji lub </a:t>
            </a:r>
            <a:r>
              <a:rPr lang="pl-PL" sz="3600" spc="-1" dirty="0">
                <a:solidFill>
                  <a:srgbClr val="E48312"/>
                </a:solidFill>
              </a:rPr>
              <a:t>instytucji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77160" y="3086553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 smtClean="0">
                <a:solidFill>
                  <a:srgbClr val="404040"/>
                </a:solidFill>
              </a:rPr>
              <a:t>Tematyka i czas trwania – do ustalenia</a:t>
            </a:r>
            <a:endParaRPr lang="pl-PL" sz="1600" spc="-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97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997407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 smtClean="0">
                <a:solidFill>
                  <a:srgbClr val="E48312"/>
                </a:solidFill>
              </a:rPr>
              <a:t>Poradnictwo dla wolontariuszy, koordynatorów wolontariatu, organizacji pozarządowych i instytucji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77160" y="3086553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>
                <a:solidFill>
                  <a:srgbClr val="404040"/>
                </a:solidFill>
              </a:rPr>
              <a:t>Tematyka i </a:t>
            </a:r>
            <a:r>
              <a:rPr lang="pl-PL" sz="1600" spc="-1" dirty="0" smtClean="0">
                <a:solidFill>
                  <a:srgbClr val="404040"/>
                </a:solidFill>
              </a:rPr>
              <a:t>termin – </a:t>
            </a:r>
            <a:r>
              <a:rPr lang="pl-PL" sz="1600" spc="-1" dirty="0">
                <a:solidFill>
                  <a:srgbClr val="404040"/>
                </a:solidFill>
              </a:rPr>
              <a:t>do ustalenia</a:t>
            </a:r>
          </a:p>
        </p:txBody>
      </p:sp>
    </p:spTree>
    <p:extLst>
      <p:ext uri="{BB962C8B-B14F-4D97-AF65-F5344CB8AC3E}">
        <p14:creationId xmlns:p14="http://schemas.microsoft.com/office/powerpoint/2010/main" val="1017587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760287" y="1154427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 smtClean="0">
                <a:solidFill>
                  <a:srgbClr val="E48312"/>
                </a:solidFill>
              </a:rPr>
              <a:t>To jeszcze nie wszystko!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760287" y="2864880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Oferta zawiera propozycje – szkolenia, spotkania i debaty możemy modyfikować w zależności od Państwa potrzeb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W ramach Korpusu Solidarności pomożemy Państwu znaleźć wolontariuszy (poprzez zamieszczenie ogłoszeń w naszych mediach społecznościowych), pokażemy, jak zgłosić najlepszych pomagających do tytułu Wolontariusza Roku Korpusu Solidarności, poinformujemy, jak zapisać się do Systemu Obsługi Wolontariatu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endParaRPr lang="pl-PL" sz="1600" spc="-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8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60" y="2059131"/>
            <a:ext cx="7788678" cy="27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1557A8AD-3135-4350-9878-0F7E118EA8DF}"/>
              </a:ext>
            </a:extLst>
          </p:cNvPr>
          <p:cNvSpPr txBox="1"/>
          <p:nvPr/>
        </p:nvSpPr>
        <p:spPr>
          <a:xfrm>
            <a:off x="806369" y="276876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4800" spc="-1" dirty="0">
                <a:solidFill>
                  <a:srgbClr val="E48312"/>
                </a:solidFill>
                <a:latin typeface="Trebuchet MS"/>
              </a:rPr>
              <a:t>Dziękujemy za poświęcony nam czas</a:t>
            </a:r>
            <a:r>
              <a:rPr lang="pl-PL" sz="4800" spc="-1" dirty="0" smtClean="0">
                <a:solidFill>
                  <a:srgbClr val="E48312"/>
                </a:solidFill>
                <a:latin typeface="Trebuchet MS"/>
              </a:rPr>
              <a:t>. </a:t>
            </a:r>
            <a:r>
              <a:rPr lang="pl-PL" sz="4800" spc="-1" dirty="0" smtClean="0">
                <a:solidFill>
                  <a:srgbClr val="E48312"/>
                </a:solidFill>
                <a:latin typeface="Trebuchet MS"/>
                <a:sym typeface="Wingdings" panose="05000000000000000000" pitchFamily="2" charset="2"/>
              </a:rPr>
              <a:t></a:t>
            </a:r>
            <a:endParaRPr lang="en-US" sz="4800" b="0" strike="noStrike" spc="-1" dirty="0">
              <a:solidFill>
                <a:srgbClr val="E48312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868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77160" y="81684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E48312"/>
                </a:solidFill>
                <a:latin typeface="Trebuchet MS"/>
              </a:rPr>
              <a:t>Kontakt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677160" y="1844964"/>
            <a:ext cx="8596440" cy="3983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2400" strike="noStrike" spc="-1" dirty="0" smtClean="0">
                <a:solidFill>
                  <a:srgbClr val="404040"/>
                </a:solidFill>
                <a:latin typeface="Trebuchet MS"/>
              </a:rPr>
              <a:t>Anna Bulenda</a:t>
            </a:r>
            <a:endParaRPr lang="pl-PL" sz="2400" spc="-1" dirty="0">
              <a:solidFill>
                <a:srgbClr val="404040"/>
              </a:solidFill>
              <a:latin typeface="Trebuchet MS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en-US" sz="1800" b="0" strike="noStrike" spc="-1" dirty="0" err="1">
                <a:solidFill>
                  <a:srgbClr val="404040"/>
                </a:solidFill>
                <a:latin typeface="Trebuchet MS"/>
              </a:rPr>
              <a:t>koordynator</a:t>
            </a:r>
            <a:r>
              <a:rPr lang="en-US" sz="1800" b="0" strike="noStrike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pl-PL" i="1" spc="-1" dirty="0" smtClean="0">
                <a:solidFill>
                  <a:srgbClr val="404040"/>
                </a:solidFill>
                <a:latin typeface="Trebuchet MS"/>
              </a:rPr>
              <a:t>Korpusu Solidarności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pc="-1" dirty="0" smtClean="0">
                <a:solidFill>
                  <a:srgbClr val="404040"/>
                </a:solidFill>
                <a:latin typeface="Trebuchet MS"/>
              </a:rPr>
              <a:t>t</a:t>
            </a:r>
            <a:r>
              <a:rPr lang="en-US" sz="1800" b="0" strike="noStrike" spc="-1" dirty="0">
                <a:solidFill>
                  <a:srgbClr val="404040"/>
                </a:solidFill>
                <a:latin typeface="Trebuchet MS"/>
              </a:rPr>
              <a:t>el</a:t>
            </a:r>
            <a:r>
              <a:rPr lang="pl-PL" spc="-1" dirty="0" smtClean="0">
                <a:solidFill>
                  <a:srgbClr val="404040"/>
                </a:solidFill>
                <a:latin typeface="Trebuchet MS"/>
              </a:rPr>
              <a:t>.</a:t>
            </a:r>
            <a:r>
              <a:rPr lang="pl-PL" spc="-1" dirty="0">
                <a:solidFill>
                  <a:srgbClr val="404040"/>
                </a:solidFill>
                <a:latin typeface="Trebuchet MS"/>
              </a:rPr>
              <a:t> </a:t>
            </a:r>
            <a:r>
              <a:rPr lang="pl-PL" spc="-1" dirty="0" smtClean="0">
                <a:solidFill>
                  <a:srgbClr val="404040"/>
                </a:solidFill>
                <a:latin typeface="Trebuchet MS"/>
              </a:rPr>
              <a:t>(</a:t>
            </a:r>
            <a:r>
              <a:rPr lang="pl-PL" sz="1800" b="0" strike="noStrike" spc="-1" dirty="0" smtClean="0">
                <a:solidFill>
                  <a:srgbClr val="404040"/>
                </a:solidFill>
                <a:latin typeface="Trebuchet MS"/>
              </a:rPr>
              <a:t>32) 739 55 12, wew. 16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pc="-1" dirty="0" err="1" smtClean="0">
                <a:solidFill>
                  <a:srgbClr val="404040"/>
                </a:solidFill>
                <a:latin typeface="Trebuchet MS"/>
              </a:rPr>
              <a:t>anna.bulenda</a:t>
            </a:r>
            <a:r>
              <a:rPr lang="en-US" sz="1800" b="0" strike="noStrike" spc="-1" dirty="0" smtClean="0">
                <a:solidFill>
                  <a:srgbClr val="404040"/>
                </a:solidFill>
                <a:latin typeface="Trebuchet MS"/>
              </a:rPr>
              <a:t>@cris.org.pl</a:t>
            </a:r>
            <a:endParaRPr lang="en-US" sz="1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026" name="Picture 2" descr="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1380804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Centrum Rozwoju Inicjatyw Społecznych</a:t>
            </a:r>
            <a:endParaRPr lang="en-US" sz="3600" b="0" strike="noStrike" spc="-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2864880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Od stycznia 2020 roku jesteśmy Partnerem Lokalnym Programu Korpus Solidarności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Od 18 lat działamy na lokalnym rynku organizacji pozarządowych – pomagamy wolontariuszom i koordynatorom wolontariatu znajdować i tworzyć oferty, współorganizujemy coroczną rybnicką Galę Wolontariatu, szkolimy w ramach spotkań stacjonarnych i online. </a:t>
            </a:r>
          </a:p>
        </p:txBody>
      </p:sp>
    </p:spTree>
    <p:extLst>
      <p:ext uri="{BB962C8B-B14F-4D97-AF65-F5344CB8AC3E}">
        <p14:creationId xmlns:p14="http://schemas.microsoft.com/office/powerpoint/2010/main" val="1063186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1380804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Lokalne spotkania promujące </a:t>
            </a:r>
            <a:r>
              <a:rPr lang="pl-PL" sz="3600" i="1" dirty="0">
                <a:solidFill>
                  <a:schemeClr val="accent2">
                    <a:lumMod val="75000"/>
                  </a:schemeClr>
                </a:solidFill>
              </a:rPr>
              <a:t>Korpus Solidarności</a:t>
            </a: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 dla wolontariuszy, koordynatorów wolontariatu, przedstawicieli </a:t>
            </a: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organizacji i instytucji </a:t>
            </a:r>
            <a:endParaRPr lang="en-US" sz="3600" b="0" strike="noStrike" spc="-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4037898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P</a:t>
            </a:r>
            <a:r>
              <a:rPr lang="pl-PL" sz="1600" spc="-1" dirty="0" smtClean="0">
                <a:solidFill>
                  <a:srgbClr val="404040"/>
                </a:solidFill>
              </a:rPr>
              <a:t>rzedstawienie </a:t>
            </a:r>
            <a:r>
              <a:rPr lang="pl-PL" sz="1600" spc="-1" dirty="0">
                <a:solidFill>
                  <a:srgbClr val="404040"/>
                </a:solidFill>
              </a:rPr>
              <a:t>oferty programu </a:t>
            </a:r>
            <a:r>
              <a:rPr lang="pl-PL" sz="1600" i="1" spc="-1" dirty="0">
                <a:solidFill>
                  <a:srgbClr val="404040"/>
                </a:solidFill>
              </a:rPr>
              <a:t>Korpusu </a:t>
            </a:r>
            <a:r>
              <a:rPr lang="pl-PL" sz="1600" i="1" spc="-1" dirty="0" smtClean="0">
                <a:solidFill>
                  <a:srgbClr val="404040"/>
                </a:solidFill>
              </a:rPr>
              <a:t>Solidarności </a:t>
            </a:r>
            <a:r>
              <a:rPr lang="pl-PL" sz="1600" spc="-1" dirty="0" smtClean="0">
                <a:solidFill>
                  <a:srgbClr val="404040"/>
                </a:solidFill>
              </a:rPr>
              <a:t>- zasad </a:t>
            </a:r>
            <a:r>
              <a:rPr lang="pl-PL" sz="1600" spc="-1" dirty="0">
                <a:solidFill>
                  <a:srgbClr val="404040"/>
                </a:solidFill>
              </a:rPr>
              <a:t>i </a:t>
            </a:r>
            <a:r>
              <a:rPr lang="pl-PL" sz="1600" spc="-1" dirty="0" smtClean="0">
                <a:solidFill>
                  <a:srgbClr val="404040"/>
                </a:solidFill>
              </a:rPr>
              <a:t>korzyści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Dyskusja na </a:t>
            </a:r>
            <a:r>
              <a:rPr lang="pl-PL" sz="1600" spc="-1" dirty="0">
                <a:solidFill>
                  <a:srgbClr val="404040"/>
                </a:solidFill>
              </a:rPr>
              <a:t>temat </a:t>
            </a:r>
            <a:r>
              <a:rPr lang="pl-PL" sz="1600" spc="-1" dirty="0" smtClean="0">
                <a:solidFill>
                  <a:srgbClr val="404040"/>
                </a:solidFill>
              </a:rPr>
              <a:t>wolontariatu i </a:t>
            </a:r>
            <a:r>
              <a:rPr lang="pl-PL" sz="1600" spc="-1" dirty="0">
                <a:solidFill>
                  <a:srgbClr val="404040"/>
                </a:solidFill>
              </a:rPr>
              <a:t>możliwości jego rozwoju na danym terenie</a:t>
            </a:r>
            <a:endParaRPr lang="en-US" sz="16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3" name="Obraz 3"/>
          <p:cNvPicPr/>
          <p:nvPr/>
        </p:nvPicPr>
        <p:blipFill>
          <a:blip r:embed="rId3"/>
          <a:stretch/>
        </p:blipFill>
        <p:spPr>
          <a:xfrm>
            <a:off x="9586800" y="91440"/>
            <a:ext cx="2499120" cy="942840"/>
          </a:xfrm>
          <a:prstGeom prst="rect">
            <a:avLst/>
          </a:prstGeom>
          <a:ln>
            <a:noFill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982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58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1380804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Lokalne spotkania promujące </a:t>
            </a:r>
            <a:r>
              <a:rPr lang="pl-PL" sz="3600" i="1" dirty="0">
                <a:solidFill>
                  <a:schemeClr val="accent2">
                    <a:lumMod val="75000"/>
                  </a:schemeClr>
                </a:solidFill>
              </a:rPr>
              <a:t>Korpus Solidarności</a:t>
            </a: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 dla wolontariuszy, koordynatorów wolontariatu, przedstawicieli </a:t>
            </a: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organizacji i instytucji </a:t>
            </a:r>
            <a:endParaRPr lang="en-US" sz="3600" b="0" strike="noStrike" spc="-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4037898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P</a:t>
            </a:r>
            <a:r>
              <a:rPr lang="pl-PL" sz="1600" spc="-1" dirty="0" smtClean="0">
                <a:solidFill>
                  <a:srgbClr val="404040"/>
                </a:solidFill>
              </a:rPr>
              <a:t>rzedstawienie </a:t>
            </a:r>
            <a:r>
              <a:rPr lang="pl-PL" sz="1600" spc="-1" dirty="0">
                <a:solidFill>
                  <a:srgbClr val="404040"/>
                </a:solidFill>
              </a:rPr>
              <a:t>oferty programu </a:t>
            </a:r>
            <a:r>
              <a:rPr lang="pl-PL" sz="1600" i="1" spc="-1" dirty="0">
                <a:solidFill>
                  <a:srgbClr val="404040"/>
                </a:solidFill>
              </a:rPr>
              <a:t>Korpusu </a:t>
            </a:r>
            <a:r>
              <a:rPr lang="pl-PL" sz="1600" i="1" spc="-1" dirty="0" smtClean="0">
                <a:solidFill>
                  <a:srgbClr val="404040"/>
                </a:solidFill>
              </a:rPr>
              <a:t>Solidarności </a:t>
            </a:r>
            <a:r>
              <a:rPr lang="pl-PL" sz="1600" spc="-1" dirty="0" smtClean="0">
                <a:solidFill>
                  <a:srgbClr val="404040"/>
                </a:solidFill>
              </a:rPr>
              <a:t>- zasad </a:t>
            </a:r>
            <a:r>
              <a:rPr lang="pl-PL" sz="1600" spc="-1" dirty="0">
                <a:solidFill>
                  <a:srgbClr val="404040"/>
                </a:solidFill>
              </a:rPr>
              <a:t>i </a:t>
            </a:r>
            <a:r>
              <a:rPr lang="pl-PL" sz="1600" spc="-1" dirty="0" smtClean="0">
                <a:solidFill>
                  <a:srgbClr val="404040"/>
                </a:solidFill>
              </a:rPr>
              <a:t>korzyści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Dyskusja na </a:t>
            </a:r>
            <a:r>
              <a:rPr lang="pl-PL" sz="1600" spc="-1" dirty="0">
                <a:solidFill>
                  <a:srgbClr val="404040"/>
                </a:solidFill>
              </a:rPr>
              <a:t>temat </a:t>
            </a:r>
            <a:r>
              <a:rPr lang="pl-PL" sz="1600" spc="-1" dirty="0" smtClean="0">
                <a:solidFill>
                  <a:srgbClr val="404040"/>
                </a:solidFill>
              </a:rPr>
              <a:t>wolontariatu i </a:t>
            </a:r>
            <a:r>
              <a:rPr lang="pl-PL" sz="1600" spc="-1" dirty="0">
                <a:solidFill>
                  <a:srgbClr val="404040"/>
                </a:solidFill>
              </a:rPr>
              <a:t>możliwości jego rozwoju na danym terenie</a:t>
            </a:r>
            <a:endParaRPr lang="en-US" sz="16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1491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1380804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Szkolenia podstawowe dla </a:t>
            </a: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wolontariuszy</a:t>
            </a:r>
            <a:endParaRPr lang="en-US" sz="3600" b="0" strike="noStrike" spc="-1" dirty="0">
              <a:solidFill>
                <a:schemeClr val="accent2">
                  <a:lumMod val="75000"/>
                </a:schemeClr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2319935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Wolontariat – czym jest i jaki </a:t>
            </a:r>
            <a:r>
              <a:rPr lang="pl-PL" sz="1600" spc="-1" dirty="0" smtClean="0">
                <a:solidFill>
                  <a:srgbClr val="404040"/>
                </a:solidFill>
              </a:rPr>
              <a:t>jest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Podstawy </a:t>
            </a:r>
            <a:r>
              <a:rPr lang="pl-PL" sz="1600" spc="-1" dirty="0">
                <a:solidFill>
                  <a:srgbClr val="404040"/>
                </a:solidFill>
              </a:rPr>
              <a:t>prawne wolontariatu – porozumienie, ubezpieczenie, prawa i obowiązki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wolontariusza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R</a:t>
            </a:r>
            <a:r>
              <a:rPr lang="pl-PL" sz="1600" spc="-1" dirty="0" smtClean="0">
                <a:solidFill>
                  <a:srgbClr val="404040"/>
                </a:solidFill>
              </a:rPr>
              <a:t>odzaje wolontariatu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G</a:t>
            </a:r>
            <a:r>
              <a:rPr lang="pl-PL" sz="1600" spc="-1" dirty="0" smtClean="0">
                <a:solidFill>
                  <a:srgbClr val="404040"/>
                </a:solidFill>
              </a:rPr>
              <a:t>dzie </a:t>
            </a:r>
            <a:r>
              <a:rPr lang="pl-PL" sz="1600" spc="-1" dirty="0">
                <a:solidFill>
                  <a:srgbClr val="404040"/>
                </a:solidFill>
              </a:rPr>
              <a:t>mogę być </a:t>
            </a:r>
            <a:r>
              <a:rPr lang="pl-PL" sz="1600" spc="-1" dirty="0" smtClean="0">
                <a:solidFill>
                  <a:srgbClr val="404040"/>
                </a:solidFill>
              </a:rPr>
              <a:t>wolontariuszem 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 smtClean="0">
                <a:solidFill>
                  <a:srgbClr val="404040"/>
                </a:solidFill>
              </a:rPr>
              <a:t>Program </a:t>
            </a:r>
            <a:r>
              <a:rPr lang="pl-PL" sz="1600" spc="-1" dirty="0">
                <a:solidFill>
                  <a:srgbClr val="404040"/>
                </a:solidFill>
              </a:rPr>
              <a:t>Korpus Solidarności – czym jest i jak dołączyć?</a:t>
            </a:r>
          </a:p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>
                <a:solidFill>
                  <a:srgbClr val="404040"/>
                </a:solidFill>
              </a:rPr>
              <a:t>Czas trwania: ok. </a:t>
            </a:r>
            <a:r>
              <a:rPr lang="pl-PL" sz="1600" spc="-1" dirty="0" smtClean="0">
                <a:solidFill>
                  <a:srgbClr val="404040"/>
                </a:solidFill>
              </a:rPr>
              <a:t>3 godziny zegarowe</a:t>
            </a:r>
            <a:endParaRPr lang="en-US" sz="16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9144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77160" y="997407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600" spc="-1" dirty="0" smtClean="0">
                <a:solidFill>
                  <a:srgbClr val="E48312"/>
                </a:solidFill>
              </a:rPr>
              <a:t>Szkolenia zaawansowane </a:t>
            </a:r>
          </a:p>
          <a:p>
            <a:pPr>
              <a:lnSpc>
                <a:spcPct val="100000"/>
              </a:lnSpc>
            </a:pPr>
            <a:r>
              <a:rPr lang="pl-PL" sz="3600" spc="-1" dirty="0" smtClean="0">
                <a:solidFill>
                  <a:srgbClr val="E48312"/>
                </a:solidFill>
              </a:rPr>
              <a:t>dla </a:t>
            </a:r>
            <a:r>
              <a:rPr lang="pl-PL" sz="3600" spc="-1" dirty="0">
                <a:solidFill>
                  <a:srgbClr val="E48312"/>
                </a:solidFill>
              </a:rPr>
              <a:t>wolontariuszy</a:t>
            </a:r>
            <a:endParaRPr lang="en-US" sz="3600" b="0" strike="noStrike" spc="-1" dirty="0">
              <a:solidFill>
                <a:srgbClr val="E48312"/>
              </a:solidFill>
              <a:latin typeface="Trebuchet MS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77160" y="2864880"/>
            <a:ext cx="8596440" cy="399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Spotkania rozwijające dla wolontariuszy dopasowane do potrzeb, zainteresowań konkretnej grupy wolontariuszy.</a:t>
            </a: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  <a:buFont typeface="Wingdings 3" charset="2"/>
              <a:buChar char=""/>
            </a:pPr>
            <a:r>
              <a:rPr lang="pl-PL" sz="1600" spc="-1" dirty="0">
                <a:solidFill>
                  <a:srgbClr val="404040"/>
                </a:solidFill>
              </a:rPr>
              <a:t>Przykładowa tematyka:  praca metodą projektową, praca w zespole, metody promocji działań społecznych, praca z trudnym klientem, rozwiązywanie konfliktów czy tematy związane z kompetencjami społecznymi itp. - katalog otwarty do ustalenia.</a:t>
            </a:r>
          </a:p>
          <a:p>
            <a:pPr marL="360">
              <a:lnSpc>
                <a:spcPct val="170000"/>
              </a:lnSpc>
              <a:spcBef>
                <a:spcPts val="1001"/>
              </a:spcBef>
              <a:buClr>
                <a:srgbClr val="E48312"/>
              </a:buClr>
              <a:buSzPct val="80000"/>
            </a:pPr>
            <a:r>
              <a:rPr lang="pl-PL" sz="1600" spc="-1" dirty="0">
                <a:solidFill>
                  <a:srgbClr val="404040"/>
                </a:solidFill>
              </a:rPr>
              <a:t>Czas trwania: 2-3 </a:t>
            </a:r>
            <a:r>
              <a:rPr lang="pl-PL" sz="1600" spc="-1" dirty="0" smtClean="0">
                <a:solidFill>
                  <a:srgbClr val="404040"/>
                </a:solidFill>
              </a:rPr>
              <a:t>godziny zegarowe</a:t>
            </a:r>
            <a:endParaRPr lang="en-US" sz="16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077589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963"/>
            <a:ext cx="12192001" cy="797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1146</TotalTime>
  <Words>519</Words>
  <Application>Microsoft Office PowerPoint</Application>
  <PresentationFormat>Panoramiczny</PresentationFormat>
  <Paragraphs>72</Paragraphs>
  <Slides>21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Natalia</dc:creator>
  <dc:description/>
  <cp:lastModifiedBy>CRIS</cp:lastModifiedBy>
  <cp:revision>117</cp:revision>
  <dcterms:created xsi:type="dcterms:W3CDTF">2018-11-08T19:18:40Z</dcterms:created>
  <dcterms:modified xsi:type="dcterms:W3CDTF">2020-09-25T13:56:58Z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